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4363"/>
    <a:srgbClr val="06CCA4"/>
    <a:srgbClr val="04CDA1"/>
    <a:srgbClr val="DEEBF7"/>
    <a:srgbClr val="01B49E"/>
    <a:srgbClr val="00B1C2"/>
    <a:srgbClr val="EF9B41"/>
    <a:srgbClr val="7A737A"/>
    <a:srgbClr val="B2BFD2"/>
    <a:srgbClr val="FFB3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9891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233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823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356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663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5158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785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194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248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119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755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FBCE7-5FB6-49F3-ABDC-2A038E5A0BDE}" type="datetimeFigureOut">
              <a:rPr lang="en-MY" smtClean="0"/>
              <a:t>9/8/2024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37355-9630-48E4-9590-47DFE761B9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425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fbkt.my/index.php/conference-registra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7998" y="643454"/>
            <a:ext cx="1154534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Oral presentation will be conducted in two of modes. Physical mode in parallel sessions and virtual mode in pre-recorded video presentation that will be upload to this official website. You can select the mode during the </a:t>
            </a:r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symposium 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registration of click </a:t>
            </a:r>
            <a:r>
              <a:rPr lang="en-US" sz="1200" dirty="0">
                <a:solidFill>
                  <a:srgbClr val="666666"/>
                </a:solidFill>
                <a:latin typeface="Arial" panose="020B0604020202020204" pitchFamily="34" charset="0"/>
                <a:hlinkClick r:id="rId2"/>
              </a:rPr>
              <a:t>here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. </a:t>
            </a:r>
            <a:endParaRPr lang="en-US" sz="1200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28600" indent="-228600">
              <a:buAutoNum type="alphaUcParenR"/>
            </a:pPr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For 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physical oral presentation, these are the instructions that you need to follow: </a:t>
            </a:r>
            <a:endParaRPr lang="en-US" sz="1200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You can use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MS PowerPoint to prepare the slide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All presentation should be prepared in English.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First slide must include TITLE, NAME, INSTITUTION and PROFILE PICTURE.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Maximum duration of the presentation is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10 MINUTES and 5 MINUTES for Q&amp;A session.</a:t>
            </a:r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All presenter need to be ready 10 minutes before the allocated slot.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Please upload your slide at </a:t>
            </a:r>
            <a:r>
              <a:rPr lang="en-US" sz="1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https://fbkt.my/upload-section</a:t>
            </a:r>
          </a:p>
          <a:p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We will later notify you through email on the details of this instruction after the payment has been cleared. </a:t>
            </a:r>
            <a:r>
              <a:rPr lang="en-US" sz="12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Your certificate will be addressed as an Oral Presenter</a:t>
            </a:r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</a:p>
          <a:p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B) For online oral presenter, these are the instruction that you need to follow</a:t>
            </a:r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:</a:t>
            </a:r>
          </a:p>
          <a:p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Video presentation will be pre-recorded and submitted as video files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BEFORE the due date.</a:t>
            </a:r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You can use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MS PowerPoint to record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 the presentation video.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Please follow the instruction for video preparation :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All presentation should be prepared in English.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First slide must include TITLE, NAME, INSTITUTION and PROFILE PICTURE.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Videos should contain a prominent view of the presentation slides along with audio and face of the spoken presentation.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Maximum duration of video presentation is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10 MINUTES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File Format: MPEG-4 (.mp4) (use standard H.264 video and AAC audio codecs).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Video Size: HD (or use other “720p” settings).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Audio Quality: Audio commentary and the content of the slides must be clearly presented.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No background music is allowed in the presentation.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Your video filename should be in the following format: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PaperID.mp4</a:t>
            </a:r>
            <a:endParaRPr lang="en-US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To upload your video, please use our Google Drive Submission Form at </a:t>
            </a:r>
            <a:r>
              <a:rPr lang="en-US" sz="1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https://fbkt.my/upload-section </a:t>
            </a:r>
            <a:endParaRPr lang="en-US" sz="1200" b="1" u="sng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We </a:t>
            </a:r>
            <a:r>
              <a:rPr lang="en-US" sz="1200" dirty="0">
                <a:solidFill>
                  <a:srgbClr val="333333"/>
                </a:solidFill>
                <a:latin typeface="Arial" panose="020B0604020202020204" pitchFamily="34" charset="0"/>
              </a:rPr>
              <a:t>will later notify you through email on the details of this instruction after the payment has been cleared. </a:t>
            </a:r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</a:rPr>
              <a:t>Your certificate will be addressed as an Oral Presenter</a:t>
            </a:r>
            <a:endParaRPr lang="en-US" sz="1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14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0"/>
            <a:ext cx="3854868" cy="1166191"/>
            <a:chOff x="-1" y="-128180"/>
            <a:chExt cx="5094514" cy="1329785"/>
          </a:xfrm>
        </p:grpSpPr>
        <p:grpSp>
          <p:nvGrpSpPr>
            <p:cNvPr id="16" name="Group 15"/>
            <p:cNvGrpSpPr/>
            <p:nvPr/>
          </p:nvGrpSpPr>
          <p:grpSpPr>
            <a:xfrm>
              <a:off x="-1" y="-1"/>
              <a:ext cx="5094514" cy="1201606"/>
              <a:chOff x="-1" y="-1"/>
              <a:chExt cx="5094514" cy="1201606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-1" y="39009"/>
                <a:ext cx="5094514" cy="1162596"/>
                <a:chOff x="-74132" y="-1928"/>
                <a:chExt cx="2559585" cy="498537"/>
              </a:xfrm>
              <a:gradFill flip="none" rotWithShape="1">
                <a:gsLst>
                  <a:gs pos="0">
                    <a:srgbClr val="00B1C2">
                      <a:shade val="30000"/>
                      <a:satMod val="115000"/>
                    </a:srgbClr>
                  </a:gs>
                  <a:gs pos="50000">
                    <a:srgbClr val="00B1C2">
                      <a:shade val="67500"/>
                      <a:satMod val="115000"/>
                    </a:srgbClr>
                  </a:gs>
                  <a:gs pos="100000">
                    <a:srgbClr val="00B1C2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p:grpSpPr>
            <p:sp>
              <p:nvSpPr>
                <p:cNvPr id="13" name="Flowchart: Manual Operation 12"/>
                <p:cNvSpPr/>
                <p:nvPr/>
              </p:nvSpPr>
              <p:spPr>
                <a:xfrm rot="10800000">
                  <a:off x="315275" y="-1928"/>
                  <a:ext cx="2170178" cy="498536"/>
                </a:xfrm>
                <a:prstGeom prst="flowChartTerminator">
                  <a:avLst/>
                </a:prstGeom>
                <a:solidFill>
                  <a:srgbClr val="06CCA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-74132" y="-1927"/>
                  <a:ext cx="876559" cy="498536"/>
                </a:xfrm>
                <a:prstGeom prst="flowChartTerminator">
                  <a:avLst/>
                </a:prstGeom>
                <a:solidFill>
                  <a:srgbClr val="06CCA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0" y="-1"/>
                <a:ext cx="4810539" cy="1073427"/>
                <a:chOff x="0" y="0"/>
                <a:chExt cx="2559585" cy="498536"/>
              </a:xfrm>
              <a:solidFill>
                <a:schemeClr val="accent1">
                  <a:lumMod val="20000"/>
                  <a:lumOff val="80000"/>
                </a:schemeClr>
              </a:solidFill>
            </p:grpSpPr>
            <p:sp>
              <p:nvSpPr>
                <p:cNvPr id="8" name="Flowchart: Manual Operation 7"/>
                <p:cNvSpPr/>
                <p:nvPr/>
              </p:nvSpPr>
              <p:spPr>
                <a:xfrm rot="10800000">
                  <a:off x="389407" y="0"/>
                  <a:ext cx="2170178" cy="498536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0" y="0"/>
                  <a:ext cx="876559" cy="498536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</p:grp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65" r="23677" b="36982"/>
            <a:stretch/>
          </p:blipFill>
          <p:spPr>
            <a:xfrm>
              <a:off x="229478" y="-128180"/>
              <a:ext cx="4300611" cy="1054423"/>
            </a:xfrm>
            <a:prstGeom prst="flowChartTerminator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-25277" y="5745217"/>
            <a:ext cx="12217276" cy="1112783"/>
            <a:chOff x="-25277" y="5745217"/>
            <a:chExt cx="12217276" cy="1112783"/>
          </a:xfrm>
        </p:grpSpPr>
        <p:grpSp>
          <p:nvGrpSpPr>
            <p:cNvPr id="19" name="Group 18"/>
            <p:cNvGrpSpPr/>
            <p:nvPr/>
          </p:nvGrpSpPr>
          <p:grpSpPr>
            <a:xfrm flipH="1" flipV="1">
              <a:off x="9368287" y="5894716"/>
              <a:ext cx="2823712" cy="963282"/>
              <a:chOff x="-2" y="74901"/>
              <a:chExt cx="4930925" cy="1164119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-1" y="74901"/>
                <a:ext cx="4930924" cy="1164119"/>
                <a:chOff x="-74132" y="13463"/>
                <a:chExt cx="2477394" cy="499190"/>
              </a:xfrm>
              <a:gradFill flip="none" rotWithShape="1">
                <a:gsLst>
                  <a:gs pos="0">
                    <a:srgbClr val="00B1C2">
                      <a:shade val="30000"/>
                      <a:satMod val="115000"/>
                    </a:srgbClr>
                  </a:gs>
                  <a:gs pos="50000">
                    <a:srgbClr val="00B1C2">
                      <a:shade val="67500"/>
                      <a:satMod val="115000"/>
                    </a:srgbClr>
                  </a:gs>
                  <a:gs pos="100000">
                    <a:srgbClr val="00B1C2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p:grpSpPr>
            <p:sp>
              <p:nvSpPr>
                <p:cNvPr id="25" name="Flowchart: Manual Operation 24"/>
                <p:cNvSpPr/>
                <p:nvPr/>
              </p:nvSpPr>
              <p:spPr>
                <a:xfrm rot="10800000">
                  <a:off x="233084" y="13463"/>
                  <a:ext cx="2170178" cy="498536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06CCA4">
                        <a:shade val="30000"/>
                        <a:satMod val="115000"/>
                      </a:srgbClr>
                    </a:gs>
                    <a:gs pos="50000">
                      <a:srgbClr val="06CCA4">
                        <a:shade val="67500"/>
                        <a:satMod val="115000"/>
                      </a:srgbClr>
                    </a:gs>
                    <a:gs pos="100000">
                      <a:srgbClr val="06CCA4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-74132" y="14117"/>
                  <a:ext cx="876559" cy="498536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06CCA4">
                        <a:shade val="30000"/>
                        <a:satMod val="115000"/>
                      </a:srgbClr>
                    </a:gs>
                    <a:gs pos="50000">
                      <a:srgbClr val="06CCA4">
                        <a:shade val="67500"/>
                        <a:satMod val="115000"/>
                      </a:srgbClr>
                    </a:gs>
                    <a:gs pos="100000">
                      <a:srgbClr val="06CCA4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-2" y="76425"/>
                <a:ext cx="4810539" cy="1073427"/>
                <a:chOff x="-1" y="35495"/>
                <a:chExt cx="2559585" cy="498536"/>
              </a:xfrm>
              <a:solidFill>
                <a:schemeClr val="accent1">
                  <a:lumMod val="20000"/>
                  <a:lumOff val="80000"/>
                </a:schemeClr>
              </a:solidFill>
            </p:grpSpPr>
            <p:sp>
              <p:nvSpPr>
                <p:cNvPr id="23" name="Flowchart: Manual Operation 22"/>
                <p:cNvSpPr/>
                <p:nvPr/>
              </p:nvSpPr>
              <p:spPr>
                <a:xfrm rot="10800000">
                  <a:off x="389406" y="35495"/>
                  <a:ext cx="2170178" cy="498536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-1" y="35495"/>
                  <a:ext cx="876559" cy="498536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</p:grpSp>
        <p:sp>
          <p:nvSpPr>
            <p:cNvPr id="27" name="Rectangle 26"/>
            <p:cNvSpPr/>
            <p:nvPr/>
          </p:nvSpPr>
          <p:spPr>
            <a:xfrm>
              <a:off x="0" y="6514801"/>
              <a:ext cx="9823269" cy="3431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-25277" y="6453496"/>
              <a:ext cx="9456180" cy="62885"/>
            </a:xfrm>
            <a:prstGeom prst="rect">
              <a:avLst/>
            </a:prstGeom>
            <a:gradFill flip="none" rotWithShape="1">
              <a:gsLst>
                <a:gs pos="0">
                  <a:srgbClr val="06CCA4">
                    <a:shade val="30000"/>
                    <a:satMod val="115000"/>
                  </a:srgbClr>
                </a:gs>
                <a:gs pos="50000">
                  <a:srgbClr val="06CCA4">
                    <a:shade val="67500"/>
                    <a:satMod val="115000"/>
                  </a:srgbClr>
                </a:gs>
                <a:gs pos="100000">
                  <a:srgbClr val="06CCA4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533844" y="6532511"/>
              <a:ext cx="4903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400" dirty="0" smtClean="0">
                  <a:solidFill>
                    <a:srgbClr val="304363"/>
                  </a:solidFill>
                  <a:latin typeface="Oswald" pitchFamily="2" charset="0"/>
                </a:rPr>
                <a:t>“Pioneering the Future of Science and Technology”</a:t>
              </a:r>
              <a:endParaRPr lang="en-MY" sz="1400" dirty="0">
                <a:solidFill>
                  <a:srgbClr val="304363"/>
                </a:solidFill>
                <a:latin typeface="Oswald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311968" y="6455800"/>
              <a:ext cx="4800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MY" sz="900" dirty="0" smtClean="0">
                  <a:solidFill>
                    <a:srgbClr val="304363"/>
                  </a:solidFill>
                  <a:latin typeface="Oswald" pitchFamily="2" charset="0"/>
                  <a:cs typeface="Arial" panose="020B0604020202020204" pitchFamily="34" charset="0"/>
                </a:rPr>
                <a:t>Organised by Faculty of Bioengineering &amp; Technology, UMK</a:t>
              </a:r>
              <a:br>
                <a:rPr lang="en-MY" sz="900" dirty="0" smtClean="0">
                  <a:solidFill>
                    <a:srgbClr val="304363"/>
                  </a:solidFill>
                  <a:latin typeface="Oswald" pitchFamily="2" charset="0"/>
                  <a:cs typeface="Arial" panose="020B0604020202020204" pitchFamily="34" charset="0"/>
                </a:rPr>
              </a:br>
              <a:r>
                <a:rPr lang="en-MY" sz="900" dirty="0" smtClean="0">
                  <a:solidFill>
                    <a:srgbClr val="304363"/>
                  </a:solidFill>
                  <a:latin typeface="Oswald" pitchFamily="2" charset="0"/>
                  <a:cs typeface="Arial" panose="020B0604020202020204" pitchFamily="34" charset="0"/>
                </a:rPr>
                <a:t>In collaboration with the Faculty of Mathematics &amp; Natural Sciences, UNRI</a:t>
              </a:r>
              <a:endParaRPr lang="en-MY" sz="900" dirty="0">
                <a:solidFill>
                  <a:srgbClr val="304363"/>
                </a:solidFill>
                <a:latin typeface="Oswald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9752" y="5745217"/>
              <a:ext cx="1367932" cy="96827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77685" y="6046093"/>
              <a:ext cx="366525" cy="366525"/>
            </a:xfrm>
            <a:prstGeom prst="rect">
              <a:avLst/>
            </a:prstGeom>
          </p:spPr>
        </p:pic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668EC91-1152-F2A9-71BA-2E6B82ABA9D6}"/>
              </a:ext>
            </a:extLst>
          </p:cNvPr>
          <p:cNvSpPr/>
          <p:nvPr/>
        </p:nvSpPr>
        <p:spPr>
          <a:xfrm>
            <a:off x="0" y="4409405"/>
            <a:ext cx="21383625" cy="37244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74F47448-559E-51C4-23AF-E1784E214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2248" y="156776"/>
            <a:ext cx="1727449" cy="18963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defTabSz="4175125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</a:t>
            </a:r>
            <a:r>
              <a:rPr lang="en-US" alt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affiliated institution/university</a:t>
            </a:r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6D80B2C6-50C4-47A2-73FA-9E5A65A01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507" y="147262"/>
            <a:ext cx="1731284" cy="15497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defTabSz="4175125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US" alt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color photograph (passport style)</a:t>
            </a:r>
          </a:p>
        </p:txBody>
      </p:sp>
      <p:sp>
        <p:nvSpPr>
          <p:cNvPr id="40" name="Rectangle 6">
            <a:extLst>
              <a:ext uri="{FF2B5EF4-FFF2-40B4-BE49-F238E27FC236}">
                <a16:creationId xmlns:a16="http://schemas.microsoft.com/office/drawing/2014/main" id="{1CE785CE-7CC9-C97C-E28E-93BA4DF9D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507" y="1808654"/>
            <a:ext cx="1731284" cy="24447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defTabSz="4175125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ID</a:t>
            </a:r>
            <a:endParaRPr lang="en-US" alt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5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75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Oswald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 Atiqah</dc:creator>
  <cp:lastModifiedBy>Ain Atiqah</cp:lastModifiedBy>
  <cp:revision>15</cp:revision>
  <dcterms:created xsi:type="dcterms:W3CDTF">2024-08-08T03:59:36Z</dcterms:created>
  <dcterms:modified xsi:type="dcterms:W3CDTF">2024-08-08T16:54:27Z</dcterms:modified>
</cp:coreProperties>
</file>